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0080625" cy="7559675"/>
  <p:notesSz cx="7772400" cy="10058400"/>
  <p:defaultTextStyle>
    <a:defPPr>
      <a:defRPr lang="en-GB"/>
    </a:defPPr>
    <a:lvl1pPr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ＭＳ Ｐゴシック" charset="0"/>
        <a:cs typeface="ＭＳ Ｐゴシック" charset="0"/>
      </a:defRPr>
    </a:lvl1pPr>
    <a:lvl2pPr marL="742950" indent="-28575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ＭＳ Ｐゴシック" charset="0"/>
        <a:cs typeface="ＭＳ Ｐゴシック" charset="0"/>
      </a:defRPr>
    </a:lvl2pPr>
    <a:lvl3pPr marL="11430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ＭＳ Ｐゴシック" charset="0"/>
        <a:cs typeface="ＭＳ Ｐゴシック" charset="0"/>
      </a:defRPr>
    </a:lvl3pPr>
    <a:lvl4pPr marL="16002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ＭＳ Ｐゴシック" charset="0"/>
        <a:cs typeface="ＭＳ Ｐゴシック" charset="0"/>
      </a:defRPr>
    </a:lvl4pPr>
    <a:lvl5pPr marL="2057400" indent="-228600" algn="l" defTabSz="457200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bg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bg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2032" y="-9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AutoShape 1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WenQuanYi Zen Hei" charset="0"/>
            </a:endParaRPr>
          </a:p>
        </p:txBody>
      </p:sp>
      <p:sp>
        <p:nvSpPr>
          <p:cNvPr id="2050" name="AutoShape 2"/>
          <p:cNvSpPr>
            <a:spLocks noChangeArrowheads="1"/>
          </p:cNvSpPr>
          <p:nvPr/>
        </p:nvSpPr>
        <p:spPr bwMode="auto">
          <a:xfrm>
            <a:off x="0" y="0"/>
            <a:ext cx="7772400" cy="10058400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WenQuanYi Zen Hei" charset="0"/>
            </a:endParaRPr>
          </a:p>
        </p:txBody>
      </p:sp>
      <p:sp>
        <p:nvSpPr>
          <p:cNvPr id="2051" name="Rectangle 3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4438" cy="3767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2" name="Rectangle 4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3475" cy="4521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 smtClean="0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68675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charset="0"/>
                <a:cs typeface="DejaVu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68675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charset="0"/>
                <a:cs typeface="DejaVu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68675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charset="0"/>
                <a:cs typeface="DejaVu Sans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56" name="Rectangle 8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68675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400" smtClean="0">
                <a:solidFill>
                  <a:srgbClr val="000000"/>
                </a:solidFill>
                <a:latin typeface="Times New Roman" charset="0"/>
                <a:cs typeface="DejaVu Sans" charset="0"/>
              </a:defRPr>
            </a:lvl1pPr>
          </a:lstStyle>
          <a:p>
            <a:pPr>
              <a:defRPr/>
            </a:pPr>
            <a:fld id="{BB5053BA-DF1D-884A-BDD8-5EEE6641E9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2329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ＭＳ Ｐゴシック" charset="0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44ECD4BC-21C4-F640-B6DD-12998F2E4E4A}" type="slidenum">
              <a:rPr lang="en-US"/>
              <a:pPr>
                <a:defRPr/>
              </a:pPr>
              <a:t>1</a:t>
            </a:fld>
            <a:endParaRPr lang="en-US"/>
          </a:p>
        </p:txBody>
      </p:sp>
      <p:sp>
        <p:nvSpPr>
          <p:cNvPr id="1638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638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512C0B1A-5E7B-164C-B485-195AA91436C4}" type="slidenum">
              <a:rPr lang="en-US"/>
              <a:pPr>
                <a:defRPr/>
              </a:pPr>
              <a:t>10</a:t>
            </a:fld>
            <a:endParaRPr lang="en-US"/>
          </a:p>
        </p:txBody>
      </p:sp>
      <p:sp>
        <p:nvSpPr>
          <p:cNvPr id="2560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7613" cy="377031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560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6650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4DDA9A87-072E-5747-920E-8736160CDDE4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662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7613" cy="377031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662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6650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0D39EF9D-131F-AC49-B33E-824E92FF9A1C}" type="slidenum">
              <a:rPr lang="en-US"/>
              <a:pPr>
                <a:defRPr/>
              </a:pPr>
              <a:t>13</a:t>
            </a:fld>
            <a:endParaRPr lang="en-US"/>
          </a:p>
        </p:txBody>
      </p:sp>
      <p:sp>
        <p:nvSpPr>
          <p:cNvPr id="2867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7613" cy="377031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867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6650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BB25D444-A722-5047-9D17-AF02A61B1643}" type="slidenum">
              <a:rPr lang="en-US"/>
              <a:pPr>
                <a:defRPr/>
              </a:pPr>
              <a:t>2</a:t>
            </a:fld>
            <a:endParaRPr lang="en-US"/>
          </a:p>
        </p:txBody>
      </p:sp>
      <p:sp>
        <p:nvSpPr>
          <p:cNvPr id="1740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741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F22B6372-365F-7048-A201-8DC40536E562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1843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843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AE7329FD-7C35-5F4B-9014-AC1B74F33FAB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1945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92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945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7C78D40D-774B-1548-815C-F8EA48D15A72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7613" cy="377031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6650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07E14D4E-FF1E-D944-B0AF-1C6E28F1F733}" type="slidenum">
              <a:rPr lang="en-US"/>
              <a:pPr>
                <a:defRPr/>
              </a:pPr>
              <a:t>6</a:t>
            </a:fld>
            <a:endParaRPr lang="en-US"/>
          </a:p>
        </p:txBody>
      </p:sp>
      <p:sp>
        <p:nvSpPr>
          <p:cNvPr id="2150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7613" cy="377031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15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6650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E2AD570D-C73C-0848-A2D1-808B8CE44A5E}" type="slidenum">
              <a:rPr lang="en-US"/>
              <a:pPr>
                <a:defRPr/>
              </a:pPr>
              <a:t>7</a:t>
            </a:fld>
            <a:endParaRPr lang="en-US"/>
          </a:p>
        </p:txBody>
      </p:sp>
      <p:sp>
        <p:nvSpPr>
          <p:cNvPr id="22529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7613" cy="377031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2530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6650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40A15C4F-A892-2E48-90DF-FC7702E8C750}" type="slidenum">
              <a:rPr lang="en-US"/>
              <a:pPr>
                <a:defRPr/>
              </a:pPr>
              <a:t>8</a:t>
            </a:fld>
            <a:endParaRPr lang="en-US"/>
          </a:p>
        </p:txBody>
      </p:sp>
      <p:sp>
        <p:nvSpPr>
          <p:cNvPr id="23553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7613" cy="377031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3554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6650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CE78BB67-4378-3C45-9FED-F074731003BF}" type="slidenum">
              <a:rPr lang="en-US"/>
              <a:pPr>
                <a:defRPr/>
              </a:pPr>
              <a:t>9</a:t>
            </a:fld>
            <a:endParaRPr lang="en-US"/>
          </a:p>
        </p:txBody>
      </p:sp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1371600" y="763588"/>
            <a:ext cx="5027613" cy="377031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6650" cy="4525962"/>
          </a:xfrm>
          <a:ln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FE5BC5-2490-C647-BE22-A6469517A2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43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0CFACB-F46D-3B46-9A24-0F02E09D7A0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46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4088" y="301625"/>
            <a:ext cx="2265362" cy="70072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48450" cy="70072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BF457D-303D-5848-8739-83A5497BBF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47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238" y="301625"/>
            <a:ext cx="9066212" cy="12573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67AF8B-3EE6-6647-981F-09AD9EAB0E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580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CB89F7-4F47-9341-8EBC-80DFC6D551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975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F63CFF-378C-0041-BB7B-C50026E4BD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117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6112" cy="5540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1750" y="1768475"/>
            <a:ext cx="4457700" cy="55403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417F1E-20C6-CE45-8D6A-43898E9AD4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1004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A16BD9-09C5-A34D-9510-9052D3142D8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86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035FA4-6388-7A4D-BC37-1AFBBE76718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220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5C00FDD-91C1-B540-ADCF-A10AF486E62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809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F49B5F-F9C0-2644-A7A8-2AF1AAE742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44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E9AD4C-47C1-F64D-8FED-72618CDA94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677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503238" y="301625"/>
            <a:ext cx="9066212" cy="1257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3238" y="1768475"/>
            <a:ext cx="9066212" cy="554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2808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503238" y="6886575"/>
            <a:ext cx="2343150" cy="515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mtClean="0">
                <a:solidFill>
                  <a:srgbClr val="000000"/>
                </a:solidFill>
                <a:cs typeface="WenQuanYi Zen Hei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3448050" y="6886575"/>
            <a:ext cx="3190875" cy="515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mtClean="0">
                <a:solidFill>
                  <a:srgbClr val="000000"/>
                </a:solidFill>
                <a:cs typeface="WenQuanYi Zen Hei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227888" y="6886575"/>
            <a:ext cx="2343150" cy="515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mtClean="0">
                <a:solidFill>
                  <a:srgbClr val="000000"/>
                </a:solidFill>
                <a:cs typeface="WenQuanYi Zen Hei" charset="0"/>
              </a:defRPr>
            </a:lvl1pPr>
          </a:lstStyle>
          <a:p>
            <a:pPr>
              <a:defRPr/>
            </a:pPr>
            <a:fld id="{2A0CC549-84CD-C943-8630-8CE851E9CF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WenQuanYi Zen Hei" charset="0"/>
        </a:defRPr>
      </a:lvl2pPr>
      <a:lvl3pPr algn="ctr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WenQuanYi Zen Hei" charset="0"/>
        </a:defRPr>
      </a:lvl3pPr>
      <a:lvl4pPr algn="ctr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WenQuanYi Zen Hei" charset="0"/>
        </a:defRPr>
      </a:lvl4pPr>
      <a:lvl5pPr algn="ctr" defTabSz="457200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WenQuanYi Zen Hei" charset="0"/>
        </a:defRPr>
      </a:lvl5pPr>
      <a:lvl6pPr marL="25146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WenQuanYi Zen Hei" charset="0"/>
        </a:defRPr>
      </a:lvl6pPr>
      <a:lvl7pPr marL="29718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WenQuanYi Zen Hei" charset="0"/>
        </a:defRPr>
      </a:lvl7pPr>
      <a:lvl8pPr marL="34290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WenQuanYi Zen Hei" charset="0"/>
        </a:defRPr>
      </a:lvl8pPr>
      <a:lvl9pPr marL="3886200" indent="-228600" algn="ctr" defTabSz="457200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400">
          <a:solidFill>
            <a:srgbClr val="000000"/>
          </a:solidFill>
          <a:latin typeface="Arial" charset="0"/>
          <a:ea typeface="ＭＳ Ｐゴシック" charset="0"/>
          <a:cs typeface="WenQuanYi Zen Hei" charset="0"/>
        </a:defRPr>
      </a:lvl9pPr>
    </p:titleStyle>
    <p:bodyStyle>
      <a:lvl1pPr marL="342900" indent="-342900" algn="l" defTabSz="457200" rtl="0" eaLnBrk="0" fontAlgn="base" hangingPunct="0">
        <a:lnSpc>
          <a:spcPct val="93000"/>
        </a:lnSpc>
        <a:spcBef>
          <a:spcPct val="0"/>
        </a:spcBef>
        <a:spcAft>
          <a:spcPts val="1413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ct val="93000"/>
        </a:lnSpc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charset="0"/>
        <a:defRPr sz="28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93000"/>
        </a:lnSpc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lnSpc>
          <a:spcPct val="93000"/>
        </a:lnSpc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457200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457200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457200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457200" rtl="0" fontAlgn="base" hangingPunct="0">
        <a:lnSpc>
          <a:spcPct val="93000"/>
        </a:lnSpc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charset="0"/>
        <a:defRPr sz="20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290513"/>
            <a:ext cx="9070975" cy="1285875"/>
          </a:xfrm>
        </p:spPr>
        <p:txBody>
          <a:bodyPr tIns="38880"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Light Sensors and</a:t>
            </a:r>
            <a:br>
              <a:rPr lang="en-US" smtClean="0"/>
            </a:br>
            <a:r>
              <a:rPr lang="en-US" smtClean="0"/>
              <a:t>Braitenberg Behaviors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subTitle" idx="4294967295"/>
          </p:nvPr>
        </p:nvSpPr>
        <p:spPr>
          <a:xfrm>
            <a:off x="503238" y="1768475"/>
            <a:ext cx="9070975" cy="4989513"/>
          </a:xfrm>
        </p:spPr>
        <p:txBody>
          <a:bodyPr anchor="ctr"/>
          <a:lstStyle/>
          <a:p>
            <a:pPr indent="-339725" algn="ctr" eaLnBrk="1">
              <a:spcAft>
                <a:spcPct val="0"/>
              </a:spcAft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Team 6:</a:t>
            </a:r>
          </a:p>
          <a:p>
            <a:pPr indent="-339725" algn="ctr" eaLnBrk="1">
              <a:spcAft>
                <a:spcPct val="0"/>
              </a:spcAft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endParaRPr lang="en-US" smtClean="0"/>
          </a:p>
          <a:p>
            <a:pPr indent="-339725" algn="ctr" eaLnBrk="1">
              <a:spcAft>
                <a:spcPct val="0"/>
              </a:spcAft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Neil Forrester</a:t>
            </a:r>
          </a:p>
          <a:p>
            <a:pPr indent="-339725" algn="ctr" eaLnBrk="1">
              <a:spcAft>
                <a:spcPct val="0"/>
              </a:spcAft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Daniel Gonzalez</a:t>
            </a:r>
          </a:p>
          <a:p>
            <a:pPr indent="-339725" algn="ctr" eaLnBrk="1">
              <a:spcAft>
                <a:spcPct val="0"/>
              </a:spcAft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Raghavendra Srinivasan</a:t>
            </a:r>
          </a:p>
          <a:p>
            <a:pPr indent="-339725" algn="ctr" eaLnBrk="1">
              <a:spcAft>
                <a:spcPct val="0"/>
              </a:spcAft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James Wiken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Moving to a light source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988" y="1768475"/>
            <a:ext cx="4433887" cy="554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2291" name="Text Box 3"/>
          <p:cNvSpPr txBox="1">
            <a:spLocks noChangeArrowheads="1"/>
          </p:cNvSpPr>
          <p:nvPr/>
        </p:nvSpPr>
        <p:spPr bwMode="auto">
          <a:xfrm>
            <a:off x="5503863" y="3697288"/>
            <a:ext cx="19939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5000" rIns="90000" bIns="450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mtClean="0"/>
              <a:t>At least one value</a:t>
            </a:r>
          </a:p>
          <a:p>
            <a:pPr>
              <a:buClrTx/>
              <a:buFontTx/>
              <a:buNone/>
              <a:defRPr/>
            </a:pPr>
            <a:r>
              <a:rPr lang="en-US" smtClean="0"/>
              <a:t>above threshold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Braitenberg Behaviors</a:t>
            </a:r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69387" cy="5541963"/>
          </a:xfrm>
        </p:spPr>
        <p:txBody>
          <a:bodyPr/>
          <a:lstStyle/>
          <a:p>
            <a:pPr indent="-339725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Wheel velocities are simple functions of light sensor values</a:t>
            </a:r>
          </a:p>
          <a:p>
            <a:pPr indent="-339725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endParaRPr lang="en-US" smtClean="0"/>
          </a:p>
          <a:p>
            <a:pPr indent="-339725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With very little work the robot can follow or avoid lights, or seem to have a variety of emotions</a:t>
            </a:r>
          </a:p>
          <a:p>
            <a:pPr indent="-339725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Puppy!</a:t>
            </a:r>
          </a:p>
          <a:p>
            <a:pPr indent="-339725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                                                  Shy...</a:t>
            </a:r>
          </a:p>
          <a:p>
            <a:pPr indent="-339725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             Aggressive!</a:t>
            </a:r>
          </a:p>
          <a:p>
            <a:pPr indent="-339725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                                         Excited, but afraid.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ilation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What we learned</a:t>
            </a:r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69387" cy="5632450"/>
          </a:xfrm>
        </p:spPr>
        <p:txBody>
          <a:bodyPr/>
          <a:lstStyle/>
          <a:p>
            <a:pPr indent="-341313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A wide range of emotions can be simulated with simple robot behavior in response to basic sensor input</a:t>
            </a:r>
          </a:p>
          <a:p>
            <a:pPr indent="-341313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endParaRPr lang="en-US" smtClean="0"/>
          </a:p>
          <a:p>
            <a:pPr indent="-341313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Dan learned about photoresistors</a:t>
            </a:r>
          </a:p>
          <a:p>
            <a:pPr indent="-341313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endParaRPr lang="en-US" smtClean="0"/>
          </a:p>
          <a:p>
            <a:pPr indent="-341313" eaLnBrk="1">
              <a:buClrTx/>
              <a:buFontTx/>
              <a:buNone/>
              <a:tabLst>
                <a:tab pos="342900" algn="l"/>
                <a:tab pos="455613" algn="l"/>
                <a:tab pos="912813" algn="l"/>
                <a:tab pos="1370013" algn="l"/>
                <a:tab pos="1827213" algn="l"/>
                <a:tab pos="2284413" algn="l"/>
                <a:tab pos="2741613" algn="l"/>
                <a:tab pos="3198813" algn="l"/>
                <a:tab pos="3656013" algn="l"/>
                <a:tab pos="4113213" algn="l"/>
                <a:tab pos="4570413" algn="l"/>
                <a:tab pos="5027613" algn="l"/>
                <a:tab pos="5484813" algn="l"/>
                <a:tab pos="5942013" algn="l"/>
                <a:tab pos="6399213" algn="l"/>
                <a:tab pos="6856413" algn="l"/>
                <a:tab pos="7313613" algn="l"/>
                <a:tab pos="7770813" algn="l"/>
                <a:tab pos="8228013" algn="l"/>
                <a:tab pos="8685213" algn="l"/>
                <a:tab pos="9142413" algn="l"/>
              </a:tabLst>
              <a:defRPr/>
            </a:pPr>
            <a:r>
              <a:rPr lang="en-US" smtClean="0"/>
              <a:t>Raga is good at video editing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70975" cy="1262063"/>
          </a:xfrm>
        </p:spPr>
        <p:txBody>
          <a:bodyPr tIns="38880"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Simple reactive behaviors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9070975" cy="4989513"/>
          </a:xfrm>
        </p:spPr>
        <p:txBody>
          <a:bodyPr/>
          <a:lstStyle/>
          <a:p>
            <a:pPr marL="428625" indent="-323850" eaLnBrk="1">
              <a:buSzPct val="45000"/>
              <a:buFont typeface="Wingdings" charset="0"/>
              <a:buChar char=""/>
              <a:tabLst>
                <a:tab pos="428625" algn="l"/>
                <a:tab pos="541338" algn="l"/>
                <a:tab pos="998538" algn="l"/>
                <a:tab pos="1455738" algn="l"/>
                <a:tab pos="1912938" algn="l"/>
                <a:tab pos="2370138" algn="l"/>
                <a:tab pos="2827338" algn="l"/>
                <a:tab pos="3284538" algn="l"/>
                <a:tab pos="3741738" algn="l"/>
                <a:tab pos="4198938" algn="l"/>
                <a:tab pos="4656138" algn="l"/>
                <a:tab pos="5113338" algn="l"/>
                <a:tab pos="5570538" algn="l"/>
                <a:tab pos="6027738" algn="l"/>
                <a:tab pos="6484938" algn="l"/>
                <a:tab pos="6942138" algn="l"/>
                <a:tab pos="7399338" algn="l"/>
                <a:tab pos="7856538" algn="l"/>
                <a:tab pos="8313738" algn="l"/>
                <a:tab pos="8770938" algn="l"/>
                <a:tab pos="9228138" algn="l"/>
              </a:tabLst>
              <a:defRPr/>
            </a:pPr>
            <a:r>
              <a:rPr lang="en-US" smtClean="0"/>
              <a:t>Robots aren't useful if they can't adapt to what's happening in the real world.</a:t>
            </a:r>
          </a:p>
          <a:p>
            <a:pPr marL="428625" indent="-323850" eaLnBrk="1">
              <a:buSzPct val="45000"/>
              <a:buFont typeface="Wingdings" charset="0"/>
              <a:buChar char=""/>
              <a:tabLst>
                <a:tab pos="428625" algn="l"/>
                <a:tab pos="541338" algn="l"/>
                <a:tab pos="998538" algn="l"/>
                <a:tab pos="1455738" algn="l"/>
                <a:tab pos="1912938" algn="l"/>
                <a:tab pos="2370138" algn="l"/>
                <a:tab pos="2827338" algn="l"/>
                <a:tab pos="3284538" algn="l"/>
                <a:tab pos="3741738" algn="l"/>
                <a:tab pos="4198938" algn="l"/>
                <a:tab pos="4656138" algn="l"/>
                <a:tab pos="5113338" algn="l"/>
                <a:tab pos="5570538" algn="l"/>
                <a:tab pos="6027738" algn="l"/>
                <a:tab pos="6484938" algn="l"/>
                <a:tab pos="6942138" algn="l"/>
                <a:tab pos="7399338" algn="l"/>
                <a:tab pos="7856538" algn="l"/>
                <a:tab pos="8313738" algn="l"/>
                <a:tab pos="8770938" algn="l"/>
                <a:tab pos="9228138" algn="l"/>
              </a:tabLst>
              <a:defRPr/>
            </a:pPr>
            <a:r>
              <a:rPr lang="en-US" smtClean="0"/>
              <a:t>There are ways around blindness, but there are limits to what's possible.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313" y="4084638"/>
            <a:ext cx="3048000" cy="304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70975" cy="1262063"/>
          </a:xfrm>
        </p:spPr>
        <p:txBody>
          <a:bodyPr tIns="38880"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Light Sensors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125" y="1768475"/>
            <a:ext cx="8332788" cy="4989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70975" cy="1262063"/>
          </a:xfrm>
        </p:spPr>
        <p:txBody>
          <a:bodyPr tIns="38880"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Photoresistor</a:t>
            </a:r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03238" y="1768475"/>
            <a:ext cx="4425950" cy="4989513"/>
          </a:xfrm>
        </p:spPr>
        <p:txBody>
          <a:bodyPr/>
          <a:lstStyle/>
          <a:p>
            <a:pPr marL="428625" indent="-323850" eaLnBrk="1">
              <a:buSzPct val="45000"/>
              <a:buFont typeface="Wingdings" charset="0"/>
              <a:buChar char=""/>
              <a:tabLst>
                <a:tab pos="428625" algn="l"/>
                <a:tab pos="541338" algn="l"/>
                <a:tab pos="998538" algn="l"/>
                <a:tab pos="1455738" algn="l"/>
                <a:tab pos="1912938" algn="l"/>
                <a:tab pos="2370138" algn="l"/>
                <a:tab pos="2827338" algn="l"/>
                <a:tab pos="3284538" algn="l"/>
                <a:tab pos="3741738" algn="l"/>
                <a:tab pos="4198938" algn="l"/>
                <a:tab pos="4656138" algn="l"/>
                <a:tab pos="5113338" algn="l"/>
                <a:tab pos="5570538" algn="l"/>
                <a:tab pos="6027738" algn="l"/>
                <a:tab pos="6484938" algn="l"/>
                <a:tab pos="6942138" algn="l"/>
                <a:tab pos="7399338" algn="l"/>
                <a:tab pos="7856538" algn="l"/>
                <a:tab pos="8313738" algn="l"/>
                <a:tab pos="8770938" algn="l"/>
                <a:tab pos="9228138" algn="l"/>
              </a:tabLst>
              <a:defRPr/>
            </a:pPr>
            <a:r>
              <a:rPr lang="en-US" sz="3200" smtClean="0"/>
              <a:t>Resistance:</a:t>
            </a:r>
          </a:p>
          <a:p>
            <a:pPr marL="860425" lvl="1" indent="-320675" eaLnBrk="1">
              <a:buSzPct val="45000"/>
              <a:buFont typeface="Wingdings" charset="0"/>
              <a:buChar char=""/>
              <a:tabLst>
                <a:tab pos="428625" algn="l"/>
                <a:tab pos="541338" algn="l"/>
                <a:tab pos="998538" algn="l"/>
                <a:tab pos="1455738" algn="l"/>
                <a:tab pos="1912938" algn="l"/>
                <a:tab pos="2370138" algn="l"/>
                <a:tab pos="2827338" algn="l"/>
                <a:tab pos="3284538" algn="l"/>
                <a:tab pos="3741738" algn="l"/>
                <a:tab pos="4198938" algn="l"/>
                <a:tab pos="4656138" algn="l"/>
                <a:tab pos="5113338" algn="l"/>
                <a:tab pos="5570538" algn="l"/>
                <a:tab pos="6027738" algn="l"/>
                <a:tab pos="6484938" algn="l"/>
                <a:tab pos="6942138" algn="l"/>
                <a:tab pos="7399338" algn="l"/>
                <a:tab pos="7856538" algn="l"/>
                <a:tab pos="8313738" algn="l"/>
                <a:tab pos="8770938" algn="l"/>
                <a:tab pos="9228138" algn="l"/>
              </a:tabLst>
              <a:defRPr/>
            </a:pPr>
            <a:r>
              <a:rPr lang="en-US" sz="2800" smtClean="0"/>
              <a:t>Dark -</a:t>
            </a:r>
          </a:p>
          <a:p>
            <a:pPr marL="860425" lvl="1" indent="-320675" eaLnBrk="1">
              <a:buSzPct val="45000"/>
              <a:buFont typeface="Wingdings" charset="0"/>
              <a:buChar char=""/>
              <a:tabLst>
                <a:tab pos="428625" algn="l"/>
                <a:tab pos="541338" algn="l"/>
                <a:tab pos="998538" algn="l"/>
                <a:tab pos="1455738" algn="l"/>
                <a:tab pos="1912938" algn="l"/>
                <a:tab pos="2370138" algn="l"/>
                <a:tab pos="2827338" algn="l"/>
                <a:tab pos="3284538" algn="l"/>
                <a:tab pos="3741738" algn="l"/>
                <a:tab pos="4198938" algn="l"/>
                <a:tab pos="4656138" algn="l"/>
                <a:tab pos="5113338" algn="l"/>
                <a:tab pos="5570538" algn="l"/>
                <a:tab pos="6027738" algn="l"/>
                <a:tab pos="6484938" algn="l"/>
                <a:tab pos="6942138" algn="l"/>
                <a:tab pos="7399338" algn="l"/>
                <a:tab pos="7856538" algn="l"/>
                <a:tab pos="8313738" algn="l"/>
                <a:tab pos="8770938" algn="l"/>
                <a:tab pos="9228138" algn="l"/>
              </a:tabLst>
              <a:defRPr/>
            </a:pPr>
            <a:r>
              <a:rPr lang="en-US" sz="2800" smtClean="0"/>
              <a:t>Ambient -</a:t>
            </a:r>
          </a:p>
          <a:p>
            <a:pPr marL="860425" lvl="1" indent="-320675" eaLnBrk="1">
              <a:buSzPct val="45000"/>
              <a:buFont typeface="Wingdings" charset="0"/>
              <a:buChar char=""/>
              <a:tabLst>
                <a:tab pos="428625" algn="l"/>
                <a:tab pos="541338" algn="l"/>
                <a:tab pos="998538" algn="l"/>
                <a:tab pos="1455738" algn="l"/>
                <a:tab pos="1912938" algn="l"/>
                <a:tab pos="2370138" algn="l"/>
                <a:tab pos="2827338" algn="l"/>
                <a:tab pos="3284538" algn="l"/>
                <a:tab pos="3741738" algn="l"/>
                <a:tab pos="4198938" algn="l"/>
                <a:tab pos="4656138" algn="l"/>
                <a:tab pos="5113338" algn="l"/>
                <a:tab pos="5570538" algn="l"/>
                <a:tab pos="6027738" algn="l"/>
                <a:tab pos="6484938" algn="l"/>
                <a:tab pos="6942138" algn="l"/>
                <a:tab pos="7399338" algn="l"/>
                <a:tab pos="7856538" algn="l"/>
                <a:tab pos="8313738" algn="l"/>
                <a:tab pos="8770938" algn="l"/>
                <a:tab pos="9228138" algn="l"/>
              </a:tabLst>
              <a:defRPr/>
            </a:pPr>
            <a:r>
              <a:rPr lang="en-US" sz="2800" smtClean="0"/>
              <a:t>Saturation -</a:t>
            </a:r>
          </a:p>
          <a:p>
            <a:pPr marL="428625" indent="-323850" eaLnBrk="1">
              <a:buSzPct val="45000"/>
              <a:buFont typeface="Wingdings" charset="0"/>
              <a:buChar char=""/>
              <a:tabLst>
                <a:tab pos="428625" algn="l"/>
                <a:tab pos="541338" algn="l"/>
                <a:tab pos="998538" algn="l"/>
                <a:tab pos="1455738" algn="l"/>
                <a:tab pos="1912938" algn="l"/>
                <a:tab pos="2370138" algn="l"/>
                <a:tab pos="2827338" algn="l"/>
                <a:tab pos="3284538" algn="l"/>
                <a:tab pos="3741738" algn="l"/>
                <a:tab pos="4198938" algn="l"/>
                <a:tab pos="4656138" algn="l"/>
                <a:tab pos="5113338" algn="l"/>
                <a:tab pos="5570538" algn="l"/>
                <a:tab pos="6027738" algn="l"/>
                <a:tab pos="6484938" algn="l"/>
                <a:tab pos="6942138" algn="l"/>
                <a:tab pos="7399338" algn="l"/>
                <a:tab pos="7856538" algn="l"/>
                <a:tab pos="8313738" algn="l"/>
                <a:tab pos="8770938" algn="l"/>
                <a:tab pos="9228138" algn="l"/>
              </a:tabLst>
              <a:defRPr/>
            </a:pPr>
            <a:r>
              <a:rPr lang="en-US" sz="3200" smtClean="0"/>
              <a:t>Calibration: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1438" y="1866900"/>
            <a:ext cx="4425950" cy="4792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50" y="4830763"/>
            <a:ext cx="4960938" cy="1147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Searching for a light source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988" y="1768475"/>
            <a:ext cx="4433887" cy="554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7171" name="Text Box 3"/>
          <p:cNvSpPr txBox="1">
            <a:spLocks noChangeArrowheads="1"/>
          </p:cNvSpPr>
          <p:nvPr/>
        </p:nvSpPr>
        <p:spPr bwMode="auto">
          <a:xfrm>
            <a:off x="4479925" y="4664075"/>
            <a:ext cx="1257300" cy="34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5000" rIns="90000" bIns="450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mtClean="0"/>
              <a:t>High value</a:t>
            </a:r>
          </a:p>
        </p:txBody>
      </p:sp>
      <p:sp>
        <p:nvSpPr>
          <p:cNvPr id="7172" name="Text Box 4"/>
          <p:cNvSpPr txBox="1">
            <a:spLocks noChangeArrowheads="1"/>
          </p:cNvSpPr>
          <p:nvPr/>
        </p:nvSpPr>
        <p:spPr bwMode="auto">
          <a:xfrm>
            <a:off x="2743200" y="4664075"/>
            <a:ext cx="1201738" cy="34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5000" rIns="90000" bIns="450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mtClean="0"/>
              <a:t>Low value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Searching for a light source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988" y="1768475"/>
            <a:ext cx="4433887" cy="554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8195" name="Text Box 3"/>
          <p:cNvSpPr txBox="1">
            <a:spLocks noChangeArrowheads="1"/>
          </p:cNvSpPr>
          <p:nvPr/>
        </p:nvSpPr>
        <p:spPr bwMode="auto">
          <a:xfrm>
            <a:off x="2743200" y="4664075"/>
            <a:ext cx="1201738" cy="34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5000" rIns="90000" bIns="450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mtClean="0"/>
              <a:t>Low value</a:t>
            </a:r>
          </a:p>
        </p:txBody>
      </p:sp>
      <p:sp>
        <p:nvSpPr>
          <p:cNvPr id="8196" name="Text Box 4"/>
          <p:cNvSpPr txBox="1">
            <a:spLocks noChangeArrowheads="1"/>
          </p:cNvSpPr>
          <p:nvPr/>
        </p:nvSpPr>
        <p:spPr bwMode="auto">
          <a:xfrm>
            <a:off x="4481513" y="4664075"/>
            <a:ext cx="1257300" cy="344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5000" rIns="90000" bIns="450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mtClean="0"/>
              <a:t>High value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Searching for a light source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988" y="1768475"/>
            <a:ext cx="4433887" cy="554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9219" name="Text Box 3"/>
          <p:cNvSpPr txBox="1">
            <a:spLocks noChangeArrowheads="1"/>
          </p:cNvSpPr>
          <p:nvPr/>
        </p:nvSpPr>
        <p:spPr bwMode="auto">
          <a:xfrm>
            <a:off x="3649663" y="4627563"/>
            <a:ext cx="2355850" cy="344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5000" rIns="90000" bIns="450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mtClean="0"/>
              <a:t>Roughly equal values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Moving to a light source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988" y="1768475"/>
            <a:ext cx="4433887" cy="554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0243" name="Text Box 3"/>
          <p:cNvSpPr txBox="1">
            <a:spLocks noChangeArrowheads="1"/>
          </p:cNvSpPr>
          <p:nvPr/>
        </p:nvSpPr>
        <p:spPr bwMode="auto">
          <a:xfrm>
            <a:off x="3630613" y="4646613"/>
            <a:ext cx="2532062" cy="344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5000" rIns="90000" bIns="450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mtClean="0"/>
              <a:t>Values below threshold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>
          <a:xfrm>
            <a:off x="503238" y="301625"/>
            <a:ext cx="9069387" cy="1260475"/>
          </a:xfrm>
        </p:spPr>
        <p:txBody>
          <a:bodyPr/>
          <a:lstStyle/>
          <a:p>
            <a:pPr eaLnBrk="1"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/>
            </a:pPr>
            <a:r>
              <a:rPr lang="en-US" smtClean="0"/>
              <a:t>Moving to a light source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988" y="1768475"/>
            <a:ext cx="4433887" cy="554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1267" name="Text Box 3"/>
          <p:cNvSpPr txBox="1">
            <a:spLocks noChangeArrowheads="1"/>
          </p:cNvSpPr>
          <p:nvPr/>
        </p:nvSpPr>
        <p:spPr bwMode="auto">
          <a:xfrm>
            <a:off x="3630613" y="4646613"/>
            <a:ext cx="2532062" cy="344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5000" rIns="90000" bIns="45000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5pPr>
            <a:lvl6pPr marL="25146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6pPr>
            <a:lvl7pPr marL="29718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7pPr>
            <a:lvl8pPr marL="34290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8pPr>
            <a:lvl9pPr marL="3886200" indent="-2286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WenQuanYi Zen Hei" charset="0"/>
              </a:defRPr>
            </a:lvl9pPr>
          </a:lstStyle>
          <a:p>
            <a:pPr>
              <a:buClrTx/>
              <a:buFontTx/>
              <a:buNone/>
              <a:defRPr/>
            </a:pPr>
            <a:r>
              <a:rPr lang="en-US" smtClean="0"/>
              <a:t>Values below threshold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ＭＳ Ｐゴシック"/>
        <a:cs typeface="WenQuanYi Zen Hei"/>
      </a:majorFont>
      <a:minorFont>
        <a:latin typeface="Arial"/>
        <a:ea typeface="ＭＳ Ｐゴシック"/>
        <a:cs typeface="WenQuanYi Zen He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WenQuanYi Zen Hei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18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WenQuanYi Zen Hei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34459</TotalTime>
  <Words>202</Words>
  <Application>Microsoft Macintosh PowerPoint</Application>
  <PresentationFormat>Custom</PresentationFormat>
  <Paragraphs>58</Paragraphs>
  <Slides>13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ＭＳ Ｐゴシック</vt:lpstr>
      <vt:lpstr>Times New Roman</vt:lpstr>
      <vt:lpstr>Wingdings</vt:lpstr>
      <vt:lpstr>Office Theme</vt:lpstr>
      <vt:lpstr>Light Sensors and Braitenberg Behaviors</vt:lpstr>
      <vt:lpstr>Simple reactive behaviors</vt:lpstr>
      <vt:lpstr>Light Sensors</vt:lpstr>
      <vt:lpstr>Photoresistor</vt:lpstr>
      <vt:lpstr>Searching for a light source</vt:lpstr>
      <vt:lpstr>Searching for a light source</vt:lpstr>
      <vt:lpstr>Searching for a light source</vt:lpstr>
      <vt:lpstr>Moving to a light source</vt:lpstr>
      <vt:lpstr>Moving to a light source</vt:lpstr>
      <vt:lpstr>Moving to a light source</vt:lpstr>
      <vt:lpstr>Braitenberg Behaviors</vt:lpstr>
      <vt:lpstr>PowerPoint Presentation</vt:lpstr>
      <vt:lpstr>What we learned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 Sensors and Braitenberg Behaviors</dc:title>
  <cp:lastModifiedBy>Raghavendra Srinivasan</cp:lastModifiedBy>
  <cp:revision>4</cp:revision>
  <cp:lastPrinted>1601-01-01T00:00:00Z</cp:lastPrinted>
  <dcterms:created xsi:type="dcterms:W3CDTF">2012-02-27T17:13:23Z</dcterms:created>
  <dcterms:modified xsi:type="dcterms:W3CDTF">2012-02-27T19:34:27Z</dcterms:modified>
</cp:coreProperties>
</file>

<file path=docProps/thumbnail.jpeg>
</file>